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4" r:id="rId3"/>
    <p:sldId id="270" r:id="rId4"/>
    <p:sldId id="273" r:id="rId5"/>
    <p:sldId id="272" r:id="rId6"/>
    <p:sldId id="274" r:id="rId7"/>
    <p:sldId id="268" r:id="rId8"/>
    <p:sldId id="275" r:id="rId9"/>
    <p:sldId id="277" r:id="rId10"/>
    <p:sldId id="276" r:id="rId11"/>
    <p:sldId id="261" r:id="rId12"/>
    <p:sldId id="281" r:id="rId13"/>
    <p:sldId id="279" r:id="rId14"/>
    <p:sldId id="278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6665"/>
    <a:srgbClr val="FF5C55"/>
    <a:srgbClr val="FF4146"/>
    <a:srgbClr val="EB3943"/>
    <a:srgbClr val="EA5260"/>
    <a:srgbClr val="FF424D"/>
    <a:srgbClr val="D83A46"/>
    <a:srgbClr val="D8414F"/>
    <a:srgbClr val="FF5157"/>
    <a:srgbClr val="FF51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12"/>
    <p:restoredTop sz="94755"/>
  </p:normalViewPr>
  <p:slideViewPr>
    <p:cSldViewPr snapToGrid="0" snapToObjects="1">
      <p:cViewPr>
        <p:scale>
          <a:sx n="150" d="100"/>
          <a:sy n="150" d="100"/>
        </p:scale>
        <p:origin x="48" y="-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77185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3358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0490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0914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">
            <a:alphaModFix amt="48000"/>
          </a:blip>
          <a:srcRect t="7813" b="7813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685800" y="1839425"/>
            <a:ext cx="60366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o photo">
  <p:cSld name="BLANK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hape 14" descr="buildings3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802058" y="1715043"/>
            <a:ext cx="235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685800" y="1811950"/>
            <a:ext cx="4988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685800" y="3068650"/>
            <a:ext cx="4988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hape 20" descr="buildings1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Shape 21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" name="Shape 22"/>
          <p:cNvCxnSpPr/>
          <p:nvPr/>
        </p:nvCxnSpPr>
        <p:spPr>
          <a:xfrm>
            <a:off x="1915850" y="865200"/>
            <a:ext cx="0" cy="34131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2529950" y="1013250"/>
            <a:ext cx="5803500" cy="31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▫"/>
              <a:defRPr sz="3000" i="1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9pPr>
          </a:lstStyle>
          <a:p>
            <a:endParaRPr/>
          </a:p>
        </p:txBody>
      </p:sp>
      <p:sp>
        <p:nvSpPr>
          <p:cNvPr id="24" name="Shape 24"/>
          <p:cNvSpPr txBox="1"/>
          <p:nvPr/>
        </p:nvSpPr>
        <p:spPr>
          <a:xfrm>
            <a:off x="283500" y="1864150"/>
            <a:ext cx="16323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1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solidFill>
          <a:srgbClr val="FFFFFF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38100" cap="flat" cmpd="sng">
            <a:solidFill>
              <a:srgbClr val="E06666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" name="Shape 28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buNone/>
              <a:defRPr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Shape 31" descr="buildings2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Shape 32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" name="Shape 33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2949200" y="1146025"/>
            <a:ext cx="2740200" cy="3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5854441" y="1146025"/>
            <a:ext cx="2740200" cy="3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Shape 39" descr="buildings2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Shape 40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2739575" y="1085100"/>
            <a:ext cx="1896300" cy="384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732984" y="1085100"/>
            <a:ext cx="1896300" cy="384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3"/>
          </p:nvPr>
        </p:nvSpPr>
        <p:spPr>
          <a:xfrm>
            <a:off x="6726393" y="1085100"/>
            <a:ext cx="1896300" cy="384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hape 48" descr="buildings2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Shape 49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Shape 50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 descr="buildings2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" name="Shape 56"/>
          <p:cNvCxnSpPr/>
          <p:nvPr/>
        </p:nvCxnSpPr>
        <p:spPr>
          <a:xfrm>
            <a:off x="556950" y="4189168"/>
            <a:ext cx="8030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457200" y="4189175"/>
            <a:ext cx="8229600" cy="6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200"/>
              <a:buNone/>
              <a:defRPr sz="1200"/>
            </a:lvl1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Shape 60" descr="buildings2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Shape 61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6486D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2961550" y="1146025"/>
            <a:ext cx="5502900" cy="35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nlp.stanford.edu/courses/cs224n/2015/reports/4.pdf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7E6B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ctrTitle"/>
          </p:nvPr>
        </p:nvSpPr>
        <p:spPr>
          <a:xfrm>
            <a:off x="685800" y="1839425"/>
            <a:ext cx="60366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>
                <a:solidFill>
                  <a:srgbClr val="FFFFFF"/>
                </a:solidFill>
              </a:rPr>
              <a:t>WHAT TO EAT</a:t>
            </a:r>
            <a:endParaRPr sz="5500"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dirty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ORDERING MADE EASY</a:t>
            </a:r>
            <a:endParaRPr sz="2400" b="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5" name="Shape 75"/>
          <p:cNvSpPr txBox="1">
            <a:spLocks noGrp="1"/>
          </p:cNvSpPr>
          <p:nvPr>
            <p:ph type="subTitle" idx="4294967295"/>
          </p:nvPr>
        </p:nvSpPr>
        <p:spPr>
          <a:xfrm>
            <a:off x="685800" y="34163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Members: Emilie Gao, Albert Phone,</a:t>
            </a:r>
            <a:endParaRPr sz="16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Justin </a:t>
            </a:r>
            <a:r>
              <a:rPr lang="en" sz="16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Jeong</a:t>
            </a:r>
            <a:r>
              <a:rPr lang="en" sz="16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Mike Wang, Christine lee</a:t>
            </a:r>
            <a:endParaRPr sz="16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124"/>
          <p:cNvSpPr/>
          <p:nvPr/>
        </p:nvSpPr>
        <p:spPr>
          <a:xfrm>
            <a:off x="304801" y="295835"/>
            <a:ext cx="8538394" cy="4550338"/>
          </a:xfrm>
          <a:prstGeom prst="rect">
            <a:avLst/>
          </a:prstGeom>
          <a:solidFill>
            <a:srgbClr val="E06665"/>
          </a:solidFill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ctr"/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Shape 1149"/>
          <p:cNvSpPr/>
          <p:nvPr/>
        </p:nvSpPr>
        <p:spPr>
          <a:xfrm>
            <a:off x="3246648" y="2153311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40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Demo</a:t>
            </a:r>
            <a:endParaRPr lang="en-US" sz="40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02889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1149"/>
          <p:cNvSpPr/>
          <p:nvPr/>
        </p:nvSpPr>
        <p:spPr>
          <a:xfrm>
            <a:off x="2811219" y="2087996"/>
            <a:ext cx="3219466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4000" dirty="0" smtClean="0">
                <a:solidFill>
                  <a:schemeClr val="bg2"/>
                </a:solidFill>
                <a:latin typeface="Montserrat"/>
                <a:ea typeface="Montserrat"/>
                <a:cs typeface="Montserrat"/>
                <a:sym typeface="Montserrat"/>
              </a:rPr>
              <a:t>Questions?</a:t>
            </a:r>
            <a:endParaRPr lang="en-US" sz="4000" dirty="0">
              <a:solidFill>
                <a:schemeClr val="bg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Shape 330" title="Story timeline on how a customer with cognitive disabilities walked into the store."/>
          <p:cNvGrpSpPr/>
          <p:nvPr/>
        </p:nvGrpSpPr>
        <p:grpSpPr>
          <a:xfrm>
            <a:off x="268588" y="1515143"/>
            <a:ext cx="8552032" cy="1835597"/>
            <a:chOff x="292875" y="64474"/>
            <a:chExt cx="8552032" cy="1835597"/>
          </a:xfrm>
        </p:grpSpPr>
        <p:cxnSp>
          <p:nvCxnSpPr>
            <p:cNvPr id="3" name="Shape 331"/>
            <p:cNvCxnSpPr/>
            <p:nvPr/>
          </p:nvCxnSpPr>
          <p:spPr>
            <a:xfrm flipV="1">
              <a:off x="292875" y="977409"/>
              <a:ext cx="8552032" cy="9727"/>
            </a:xfrm>
            <a:prstGeom prst="straightConnector1">
              <a:avLst/>
            </a:prstGeom>
            <a:noFill/>
            <a:ln w="9525" cap="flat" cmpd="sng">
              <a:solidFill>
                <a:srgbClr val="E06665"/>
              </a:solidFill>
              <a:prstDash val="solid"/>
              <a:round/>
              <a:headEnd type="none" w="lg" len="lg"/>
              <a:tailEnd type="none" w="lg" len="lg"/>
            </a:ln>
          </p:spPr>
        </p:cxnSp>
        <p:grpSp>
          <p:nvGrpSpPr>
            <p:cNvPr id="5" name="Shape 335"/>
            <p:cNvGrpSpPr/>
            <p:nvPr/>
          </p:nvGrpSpPr>
          <p:grpSpPr>
            <a:xfrm>
              <a:off x="971438" y="851050"/>
              <a:ext cx="1596900" cy="1049021"/>
              <a:chOff x="432982" y="1460650"/>
              <a:chExt cx="1596900" cy="1049021"/>
            </a:xfrm>
          </p:grpSpPr>
          <p:sp>
            <p:nvSpPr>
              <p:cNvPr id="15" name="Shape 336"/>
              <p:cNvSpPr/>
              <p:nvPr/>
            </p:nvSpPr>
            <p:spPr>
              <a:xfrm>
                <a:off x="1118632" y="1460650"/>
                <a:ext cx="225600" cy="225600"/>
              </a:xfrm>
              <a:prstGeom prst="ellipse">
                <a:avLst/>
              </a:prstGeom>
              <a:solidFill>
                <a:srgbClr val="E06665"/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" name="Shape 337"/>
              <p:cNvSpPr txBox="1"/>
              <p:nvPr/>
            </p:nvSpPr>
            <p:spPr>
              <a:xfrm>
                <a:off x="432982" y="1790871"/>
                <a:ext cx="1596900" cy="71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algn="ctr"/>
                <a:r>
                  <a:rPr lang="en-US" sz="900" b="1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Collect Data</a:t>
                </a:r>
                <a:endParaRPr lang="en-US" sz="900" b="1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algn="ctr"/>
                <a:r>
                  <a:rPr lang="en-US" sz="900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Collect more relevant data and improve menu documentation quality</a:t>
                </a:r>
                <a:endParaRPr lang="en" sz="900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6" name="Shape 338"/>
            <p:cNvGrpSpPr/>
            <p:nvPr/>
          </p:nvGrpSpPr>
          <p:grpSpPr>
            <a:xfrm>
              <a:off x="3098590" y="64474"/>
              <a:ext cx="1596900" cy="1033914"/>
              <a:chOff x="2362178" y="674074"/>
              <a:chExt cx="1596900" cy="1033914"/>
            </a:xfrm>
          </p:grpSpPr>
          <p:sp>
            <p:nvSpPr>
              <p:cNvPr id="13" name="Shape 339"/>
              <p:cNvSpPr/>
              <p:nvPr/>
            </p:nvSpPr>
            <p:spPr>
              <a:xfrm>
                <a:off x="3047828" y="1482388"/>
                <a:ext cx="225600" cy="225600"/>
              </a:xfrm>
              <a:prstGeom prst="ellipse">
                <a:avLst/>
              </a:prstGeom>
              <a:solidFill>
                <a:srgbClr val="E06665"/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" name="Shape 340"/>
              <p:cNvSpPr txBox="1"/>
              <p:nvPr/>
            </p:nvSpPr>
            <p:spPr>
              <a:xfrm>
                <a:off x="2362178" y="674074"/>
                <a:ext cx="1596900" cy="71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algn="ctr"/>
                <a:r>
                  <a:rPr lang="en-US" sz="900" b="1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Add photos to reviews</a:t>
                </a:r>
                <a:endParaRPr lang="en-US" sz="900" b="1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algn="ctr"/>
                <a:r>
                  <a:rPr lang="en-US" sz="900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Improve user experience by adding photos to menu items</a:t>
                </a:r>
                <a:endParaRPr lang="en" sz="900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7" name="Shape 341"/>
            <p:cNvGrpSpPr/>
            <p:nvPr/>
          </p:nvGrpSpPr>
          <p:grpSpPr>
            <a:xfrm>
              <a:off x="5060562" y="872788"/>
              <a:ext cx="1631755" cy="1017751"/>
              <a:chOff x="4126144" y="1482388"/>
              <a:chExt cx="1631755" cy="1017751"/>
            </a:xfrm>
          </p:grpSpPr>
          <p:sp>
            <p:nvSpPr>
              <p:cNvPr id="11" name="Shape 342"/>
              <p:cNvSpPr/>
              <p:nvPr/>
            </p:nvSpPr>
            <p:spPr>
              <a:xfrm>
                <a:off x="4829222" y="1482388"/>
                <a:ext cx="225600" cy="225600"/>
              </a:xfrm>
              <a:prstGeom prst="ellipse">
                <a:avLst/>
              </a:prstGeom>
              <a:solidFill>
                <a:srgbClr val="E06665"/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" name="Shape 343"/>
              <p:cNvSpPr txBox="1"/>
              <p:nvPr/>
            </p:nvSpPr>
            <p:spPr>
              <a:xfrm>
                <a:off x="4126144" y="1781339"/>
                <a:ext cx="1631755" cy="71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algn="ctr"/>
                <a:r>
                  <a:rPr lang="en-US" sz="900" b="1" dirty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Put App on </a:t>
                </a:r>
                <a:r>
                  <a:rPr lang="en-US" sz="900" b="1" dirty="0" err="1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Heroku</a:t>
                </a:r>
                <a:endParaRPr lang="en-US" sz="900" b="1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algn="ctr"/>
                <a:r>
                  <a:rPr lang="en-US" sz="900" dirty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Present project to IEOR 135 class and receive feedback</a:t>
                </a:r>
                <a:endParaRPr lang="en" sz="900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8" name="Shape 344"/>
            <p:cNvGrpSpPr/>
            <p:nvPr/>
          </p:nvGrpSpPr>
          <p:grpSpPr>
            <a:xfrm>
              <a:off x="6791726" y="91695"/>
              <a:ext cx="1596900" cy="996709"/>
              <a:chOff x="5659401" y="701295"/>
              <a:chExt cx="1596900" cy="996709"/>
            </a:xfrm>
          </p:grpSpPr>
          <p:sp>
            <p:nvSpPr>
              <p:cNvPr id="9" name="Shape 345"/>
              <p:cNvSpPr/>
              <p:nvPr/>
            </p:nvSpPr>
            <p:spPr>
              <a:xfrm>
                <a:off x="6345051" y="1472405"/>
                <a:ext cx="225600" cy="225599"/>
              </a:xfrm>
              <a:prstGeom prst="ellipse">
                <a:avLst/>
              </a:prstGeom>
              <a:solidFill>
                <a:srgbClr val="E06665"/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" name="Shape 346"/>
              <p:cNvSpPr txBox="1"/>
              <p:nvPr/>
            </p:nvSpPr>
            <p:spPr>
              <a:xfrm>
                <a:off x="5659401" y="701295"/>
                <a:ext cx="1596900" cy="71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algn="ctr"/>
                <a:r>
                  <a:rPr lang="en-US" sz="900" b="1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Present App </a:t>
                </a:r>
                <a:r>
                  <a:rPr lang="en-US" sz="900" b="1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to Yelp</a:t>
                </a:r>
                <a:endParaRPr lang="en-US" sz="900" b="1" dirty="0" smtClean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algn="ctr"/>
                <a:r>
                  <a:rPr lang="en-US" sz="900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Pitch our project to Yelp to hopefully land an internship</a:t>
                </a:r>
                <a:endParaRPr lang="en" sz="900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algn="ctr"/>
                <a:endParaRPr sz="900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sp>
        <p:nvSpPr>
          <p:cNvPr id="24" name="TextBox 23"/>
          <p:cNvSpPr txBox="1"/>
          <p:nvPr/>
        </p:nvSpPr>
        <p:spPr>
          <a:xfrm>
            <a:off x="2139226" y="570671"/>
            <a:ext cx="45288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>
                    <a:lumMod val="6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Moving Forward with What to Eat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999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23"/>
          <p:cNvSpPr txBox="1"/>
          <p:nvPr/>
        </p:nvSpPr>
        <p:spPr>
          <a:xfrm>
            <a:off x="417516" y="453111"/>
            <a:ext cx="4306884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500" b="1" dirty="0" smtClean="0">
                <a:solidFill>
                  <a:srgbClr val="FF5C55"/>
                </a:solidFill>
                <a:latin typeface="Montserrat"/>
                <a:ea typeface="Montserrat"/>
                <a:cs typeface="Montserrat"/>
                <a:sym typeface="Montserrat"/>
              </a:rPr>
              <a:t>References</a:t>
            </a:r>
            <a:endParaRPr lang="en" sz="1500" b="1" dirty="0">
              <a:solidFill>
                <a:srgbClr val="FF5C5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" name="Shape 1161"/>
          <p:cNvCxnSpPr/>
          <p:nvPr/>
        </p:nvCxnSpPr>
        <p:spPr>
          <a:xfrm>
            <a:off x="551201" y="968759"/>
            <a:ext cx="417899" cy="0"/>
          </a:xfrm>
          <a:prstGeom prst="straightConnector1">
            <a:avLst/>
          </a:prstGeom>
          <a:noFill/>
          <a:ln w="19050" cap="flat" cmpd="sng">
            <a:solidFill>
              <a:srgbClr val="FF5C5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/>
          <p:cNvSpPr txBox="1"/>
          <p:nvPr/>
        </p:nvSpPr>
        <p:spPr>
          <a:xfrm>
            <a:off x="550333" y="1202267"/>
            <a:ext cx="80687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Gong, A., &amp; Lu, J. (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n.d.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). Picking Out Good Dishes from Yelp. Retrieved from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  <a:hlinkClick r:id="rId2"/>
              </a:rPr>
              <a:t>https://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  <a:hlinkClick r:id="rId2"/>
              </a:rPr>
              <a:t>nlp.stanford.edu/courses/cs224n/2015/reports/4.pdf</a:t>
            </a:r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W. (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n.d.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). How TO - Search Bar. Retrieved April 29, 2018, from https://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www.w3schools.com/</a:t>
            </a:r>
            <a:r>
              <a:rPr 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howto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howto_css_searchbar.asp</a:t>
            </a:r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>
              <a:lnSpc>
                <a:spcPct val="200000"/>
              </a:lnSpc>
            </a:pP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TextBlob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: Simplified Text Processing¶. (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n.d.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). Retrieved April 29, 2018, from http://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textblob.readthedocs.io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en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/dev/</a:t>
            </a:r>
          </a:p>
        </p:txBody>
      </p:sp>
    </p:spTree>
    <p:extLst>
      <p:ext uri="{BB962C8B-B14F-4D97-AF65-F5344CB8AC3E}">
        <p14:creationId xmlns:p14="http://schemas.microsoft.com/office/powerpoint/2010/main" val="1543853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94856" y="2209799"/>
            <a:ext cx="47692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albyphoney</a:t>
            </a:r>
            <a:r>
              <a:rPr lang="en-US" sz="2000" dirty="0"/>
              <a:t>/</a:t>
            </a:r>
            <a:r>
              <a:rPr lang="en-US" sz="2000" dirty="0" err="1"/>
              <a:t>whattoeat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40251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092" y="2525928"/>
            <a:ext cx="1221016" cy="1221016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5041863" y="968759"/>
            <a:ext cx="2679737" cy="2707321"/>
            <a:chOff x="760150" y="1708956"/>
            <a:chExt cx="2679737" cy="270732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0150" y="3153534"/>
              <a:ext cx="1262743" cy="1262743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760150" y="1708956"/>
              <a:ext cx="2679737" cy="1513420"/>
              <a:chOff x="2800821" y="935631"/>
              <a:chExt cx="4688550" cy="1931856"/>
            </a:xfrm>
          </p:grpSpPr>
          <p:sp>
            <p:nvSpPr>
              <p:cNvPr id="2" name="Shape 221"/>
              <p:cNvSpPr txBox="1"/>
              <p:nvPr/>
            </p:nvSpPr>
            <p:spPr>
              <a:xfrm>
                <a:off x="3376757" y="935631"/>
                <a:ext cx="3536674" cy="19318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lvl="0" algn="ctr"/>
                <a:r>
                  <a:rPr lang="en-US" sz="1200" b="1" smtClean="0">
                    <a:solidFill>
                      <a:schemeClr val="bg1">
                        <a:lumMod val="50000"/>
                      </a:schemeClr>
                    </a:solidFill>
                    <a:latin typeface="Montserrat" charset="0"/>
                    <a:ea typeface="Montserrat" charset="0"/>
                    <a:cs typeface="Montserrat" charset="0"/>
                  </a:rPr>
                  <a:t>“What’s your most popular menu item?”</a:t>
                </a:r>
                <a:endParaRPr lang="en-US" sz="1200" b="1">
                  <a:solidFill>
                    <a:schemeClr val="bg1">
                      <a:lumMod val="50000"/>
                    </a:schemeClr>
                  </a:solidFill>
                  <a:latin typeface="Montserrat" charset="0"/>
                  <a:ea typeface="Montserrat" charset="0"/>
                  <a:cs typeface="Montserrat" charset="0"/>
                </a:endParaRPr>
              </a:p>
            </p:txBody>
          </p:sp>
          <p:sp>
            <p:nvSpPr>
              <p:cNvPr id="6" name="Oval Callout 5"/>
              <p:cNvSpPr/>
              <p:nvPr/>
            </p:nvSpPr>
            <p:spPr>
              <a:xfrm>
                <a:off x="2800821" y="1347991"/>
                <a:ext cx="4688550" cy="1162980"/>
              </a:xfrm>
              <a:prstGeom prst="wedgeEllipseCallout">
                <a:avLst/>
              </a:prstGeom>
              <a:noFill/>
              <a:ln>
                <a:solidFill>
                  <a:srgbClr val="E0666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Shape 323"/>
          <p:cNvSpPr txBox="1"/>
          <p:nvPr/>
        </p:nvSpPr>
        <p:spPr>
          <a:xfrm>
            <a:off x="417516" y="453111"/>
            <a:ext cx="3313976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500" b="1" smtClean="0">
                <a:solidFill>
                  <a:srgbClr val="FF5C55"/>
                </a:solidFill>
                <a:latin typeface="Montserrat"/>
                <a:ea typeface="Montserrat"/>
                <a:cs typeface="Montserrat"/>
                <a:sym typeface="Montserrat"/>
              </a:rPr>
              <a:t>The Issue:</a:t>
            </a:r>
            <a:endParaRPr lang="en" sz="1500" b="1">
              <a:solidFill>
                <a:srgbClr val="FF5C5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" name="Shape 1161"/>
          <p:cNvCxnSpPr/>
          <p:nvPr/>
        </p:nvCxnSpPr>
        <p:spPr>
          <a:xfrm>
            <a:off x="551201" y="968759"/>
            <a:ext cx="417899" cy="0"/>
          </a:xfrm>
          <a:prstGeom prst="straightConnector1">
            <a:avLst/>
          </a:prstGeom>
          <a:noFill/>
          <a:ln w="19050" cap="flat" cmpd="sng">
            <a:solidFill>
              <a:srgbClr val="FF5C5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Shape 80"/>
          <p:cNvSpPr txBox="1">
            <a:spLocks/>
          </p:cNvSpPr>
          <p:nvPr/>
        </p:nvSpPr>
        <p:spPr>
          <a:xfrm>
            <a:off x="715791" y="1289378"/>
            <a:ext cx="3958285" cy="1690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39700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" sz="2000" b="0" smtClean="0">
                <a:solidFill>
                  <a:schemeClr val="bg1">
                    <a:lumMod val="50000"/>
                  </a:schemeClr>
                </a:solidFill>
              </a:rPr>
              <a:t>Many of us go to restaurants and ask the waiter for recommendations, only to find more difficulty in deciding on a dish than before</a:t>
            </a: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None/>
            </a:pPr>
            <a:endParaRPr lang="en" sz="1200" b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098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23"/>
          <p:cNvSpPr txBox="1"/>
          <p:nvPr/>
        </p:nvSpPr>
        <p:spPr>
          <a:xfrm>
            <a:off x="417516" y="453111"/>
            <a:ext cx="3313976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500" b="1" smtClean="0">
                <a:solidFill>
                  <a:srgbClr val="FF5C55"/>
                </a:solidFill>
                <a:latin typeface="Montserrat"/>
                <a:ea typeface="Montserrat"/>
                <a:cs typeface="Montserrat"/>
                <a:sym typeface="Montserrat"/>
              </a:rPr>
              <a:t>Our Solution: What to Eat</a:t>
            </a:r>
            <a:endParaRPr lang="en" sz="1500" b="1">
              <a:solidFill>
                <a:srgbClr val="FF5C5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" name="Shape 1161"/>
          <p:cNvCxnSpPr/>
          <p:nvPr/>
        </p:nvCxnSpPr>
        <p:spPr>
          <a:xfrm>
            <a:off x="551201" y="968759"/>
            <a:ext cx="417899" cy="0"/>
          </a:xfrm>
          <a:prstGeom prst="straightConnector1">
            <a:avLst/>
          </a:prstGeom>
          <a:noFill/>
          <a:ln w="19050" cap="flat" cmpd="sng">
            <a:solidFill>
              <a:srgbClr val="FF5C5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100" y="1566863"/>
            <a:ext cx="3356157" cy="2424360"/>
          </a:xfrm>
          <a:prstGeom prst="rect">
            <a:avLst/>
          </a:prstGeom>
        </p:spPr>
      </p:pic>
      <p:sp>
        <p:nvSpPr>
          <p:cNvPr id="6" name="Shape 80"/>
          <p:cNvSpPr txBox="1">
            <a:spLocks/>
          </p:cNvSpPr>
          <p:nvPr/>
        </p:nvSpPr>
        <p:spPr>
          <a:xfrm>
            <a:off x="4634648" y="1566863"/>
            <a:ext cx="4233580" cy="1690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39700">
              <a:lnSpc>
                <a:spcPct val="150000"/>
              </a:lnSpc>
              <a:buClr>
                <a:schemeClr val="dk1"/>
              </a:buClr>
              <a:buSzPts val="1400"/>
            </a:pPr>
            <a:r>
              <a:rPr lang="en" sz="2000" b="0" smtClean="0">
                <a:solidFill>
                  <a:schemeClr val="bg1">
                    <a:lumMod val="50000"/>
                  </a:schemeClr>
                </a:solidFill>
              </a:rPr>
              <a:t>What </a:t>
            </a:r>
            <a:r>
              <a:rPr lang="en" sz="2000" b="0">
                <a:solidFill>
                  <a:schemeClr val="bg1">
                    <a:lumMod val="50000"/>
                  </a:schemeClr>
                </a:solidFill>
              </a:rPr>
              <a:t>To Eat will find the restaurant’s most commonly ordered items and find the respective ratings using </a:t>
            </a:r>
            <a:r>
              <a:rPr lang="en-US" sz="2000" b="0" smtClean="0">
                <a:solidFill>
                  <a:schemeClr val="bg1">
                    <a:lumMod val="50000"/>
                  </a:schemeClr>
                </a:solidFill>
              </a:rPr>
              <a:t>NLP </a:t>
            </a:r>
            <a:r>
              <a:rPr lang="en" sz="2000" b="0" smtClean="0">
                <a:solidFill>
                  <a:schemeClr val="bg1">
                    <a:lumMod val="50000"/>
                  </a:schemeClr>
                </a:solidFill>
              </a:rPr>
              <a:t>sentiment </a:t>
            </a:r>
            <a:r>
              <a:rPr lang="en" sz="2000" b="0">
                <a:solidFill>
                  <a:schemeClr val="bg1">
                    <a:lumMod val="50000"/>
                  </a:schemeClr>
                </a:solidFill>
              </a:rPr>
              <a:t>analysis.</a:t>
            </a:r>
          </a:p>
        </p:txBody>
      </p:sp>
    </p:spTree>
    <p:extLst>
      <p:ext uri="{BB962C8B-B14F-4D97-AF65-F5344CB8AC3E}">
        <p14:creationId xmlns:p14="http://schemas.microsoft.com/office/powerpoint/2010/main" val="488691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323"/>
          <p:cNvSpPr txBox="1"/>
          <p:nvPr/>
        </p:nvSpPr>
        <p:spPr>
          <a:xfrm>
            <a:off x="417516" y="453111"/>
            <a:ext cx="4306884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500" b="1" dirty="0" smtClean="0">
                <a:solidFill>
                  <a:srgbClr val="FF5C55"/>
                </a:solidFill>
                <a:latin typeface="Montserrat"/>
                <a:ea typeface="Montserrat"/>
                <a:cs typeface="Montserrat"/>
                <a:sym typeface="Montserrat"/>
              </a:rPr>
              <a:t>Architecture of Project</a:t>
            </a:r>
            <a:endParaRPr lang="en" sz="1500" b="1" dirty="0">
              <a:solidFill>
                <a:srgbClr val="FF5C5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" name="Shape 1161"/>
          <p:cNvCxnSpPr/>
          <p:nvPr/>
        </p:nvCxnSpPr>
        <p:spPr>
          <a:xfrm>
            <a:off x="551201" y="968759"/>
            <a:ext cx="417899" cy="0"/>
          </a:xfrm>
          <a:prstGeom prst="straightConnector1">
            <a:avLst/>
          </a:prstGeom>
          <a:noFill/>
          <a:ln w="19050" cap="flat" cmpd="sng">
            <a:solidFill>
              <a:srgbClr val="FF5C5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Shape 1149"/>
          <p:cNvSpPr/>
          <p:nvPr/>
        </p:nvSpPr>
        <p:spPr>
          <a:xfrm>
            <a:off x="505492" y="3644408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Collected data in a CSV file that was later called and parsed through by our algorithm in python</a:t>
            </a:r>
            <a:endParaRPr lang="en-US" sz="1200" b="1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" name="Shape 1149"/>
          <p:cNvSpPr/>
          <p:nvPr/>
        </p:nvSpPr>
        <p:spPr>
          <a:xfrm>
            <a:off x="3251979" y="3644408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Used python, HTML, CSS, and JavaScript to create our application </a:t>
            </a:r>
            <a:endParaRPr lang="en-US" sz="1200" b="1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" name="Shape 1149"/>
          <p:cNvSpPr/>
          <p:nvPr/>
        </p:nvSpPr>
        <p:spPr>
          <a:xfrm>
            <a:off x="6155523" y="3666780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Hosted our application on a local web host</a:t>
            </a:r>
            <a:endParaRPr lang="en-US" sz="1200" b="1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" name="Shape 1154"/>
          <p:cNvCxnSpPr/>
          <p:nvPr/>
        </p:nvCxnSpPr>
        <p:spPr>
          <a:xfrm>
            <a:off x="633577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Shape 1154"/>
          <p:cNvCxnSpPr/>
          <p:nvPr/>
        </p:nvCxnSpPr>
        <p:spPr>
          <a:xfrm>
            <a:off x="3380064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Shape 1154"/>
          <p:cNvCxnSpPr/>
          <p:nvPr/>
        </p:nvCxnSpPr>
        <p:spPr>
          <a:xfrm>
            <a:off x="6120537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50" y="1764212"/>
            <a:ext cx="2057400" cy="154305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981" y="1770741"/>
            <a:ext cx="2048694" cy="153652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2" r="25595"/>
          <a:stretch/>
        </p:blipFill>
        <p:spPr>
          <a:xfrm>
            <a:off x="6474211" y="1647412"/>
            <a:ext cx="1854200" cy="1776648"/>
          </a:xfrm>
          <a:prstGeom prst="rect">
            <a:avLst/>
          </a:prstGeom>
        </p:spPr>
      </p:pic>
      <p:sp>
        <p:nvSpPr>
          <p:cNvPr id="23" name="Shape 1149"/>
          <p:cNvSpPr/>
          <p:nvPr/>
        </p:nvSpPr>
        <p:spPr>
          <a:xfrm>
            <a:off x="396743" y="1177946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800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Data Organization</a:t>
            </a:r>
            <a:endParaRPr lang="en-US" sz="1800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" name="Shape 1149"/>
          <p:cNvSpPr/>
          <p:nvPr/>
        </p:nvSpPr>
        <p:spPr>
          <a:xfrm>
            <a:off x="3287836" y="1177946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80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Back end/Front end</a:t>
            </a:r>
            <a:endParaRPr lang="en-US" sz="1800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" name="Shape 1149"/>
          <p:cNvSpPr/>
          <p:nvPr/>
        </p:nvSpPr>
        <p:spPr>
          <a:xfrm>
            <a:off x="6073961" y="1156105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80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Application Host</a:t>
            </a:r>
            <a:endParaRPr lang="en-US" sz="1800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27844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Shape 330" title="Story timeline on how a customer with cognitive disabilities walked into the store."/>
          <p:cNvGrpSpPr/>
          <p:nvPr/>
        </p:nvGrpSpPr>
        <p:grpSpPr>
          <a:xfrm>
            <a:off x="302454" y="3258453"/>
            <a:ext cx="8552032" cy="999220"/>
            <a:chOff x="292875" y="851050"/>
            <a:chExt cx="8552032" cy="999220"/>
          </a:xfrm>
        </p:grpSpPr>
        <p:cxnSp>
          <p:nvCxnSpPr>
            <p:cNvPr id="3" name="Shape 331"/>
            <p:cNvCxnSpPr/>
            <p:nvPr/>
          </p:nvCxnSpPr>
          <p:spPr>
            <a:xfrm flipV="1">
              <a:off x="292875" y="977409"/>
              <a:ext cx="8552032" cy="9727"/>
            </a:xfrm>
            <a:prstGeom prst="straightConnector1">
              <a:avLst/>
            </a:prstGeom>
            <a:noFill/>
            <a:ln w="9525" cap="flat" cmpd="sng">
              <a:solidFill>
                <a:srgbClr val="E06665"/>
              </a:solidFill>
              <a:prstDash val="solid"/>
              <a:round/>
              <a:headEnd type="none" w="lg" len="lg"/>
              <a:tailEnd type="none" w="lg" len="lg"/>
            </a:ln>
          </p:spPr>
        </p:cxnSp>
        <p:grpSp>
          <p:nvGrpSpPr>
            <p:cNvPr id="5" name="Shape 335"/>
            <p:cNvGrpSpPr/>
            <p:nvPr/>
          </p:nvGrpSpPr>
          <p:grpSpPr>
            <a:xfrm>
              <a:off x="980081" y="851050"/>
              <a:ext cx="1596900" cy="944400"/>
              <a:chOff x="441625" y="1460650"/>
              <a:chExt cx="1596900" cy="944400"/>
            </a:xfrm>
          </p:grpSpPr>
          <p:sp>
            <p:nvSpPr>
              <p:cNvPr id="15" name="Shape 336"/>
              <p:cNvSpPr/>
              <p:nvPr/>
            </p:nvSpPr>
            <p:spPr>
              <a:xfrm>
                <a:off x="1118632" y="1460650"/>
                <a:ext cx="225600" cy="225600"/>
              </a:xfrm>
              <a:prstGeom prst="ellipse">
                <a:avLst/>
              </a:prstGeom>
              <a:solidFill>
                <a:srgbClr val="E06665"/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" name="Shape 337"/>
              <p:cNvSpPr txBox="1"/>
              <p:nvPr/>
            </p:nvSpPr>
            <p:spPr>
              <a:xfrm>
                <a:off x="441625" y="1686250"/>
                <a:ext cx="1596900" cy="71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algn="ctr"/>
                <a:r>
                  <a:rPr lang="en-US" sz="900" b="1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Collect Data</a:t>
                </a:r>
                <a:endParaRPr lang="en-US" sz="900" b="1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algn="ctr"/>
                <a:r>
                  <a:rPr lang="en-US" sz="900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Gather the necessary data to parse through and make our application work</a:t>
                </a:r>
                <a:endParaRPr lang="en" sz="900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6" name="Shape 338"/>
            <p:cNvGrpSpPr/>
            <p:nvPr/>
          </p:nvGrpSpPr>
          <p:grpSpPr>
            <a:xfrm>
              <a:off x="3098590" y="872788"/>
              <a:ext cx="1596900" cy="971360"/>
              <a:chOff x="2362178" y="1482388"/>
              <a:chExt cx="1596900" cy="971360"/>
            </a:xfrm>
          </p:grpSpPr>
          <p:sp>
            <p:nvSpPr>
              <p:cNvPr id="13" name="Shape 339"/>
              <p:cNvSpPr/>
              <p:nvPr/>
            </p:nvSpPr>
            <p:spPr>
              <a:xfrm>
                <a:off x="3047828" y="1482388"/>
                <a:ext cx="225600" cy="225600"/>
              </a:xfrm>
              <a:prstGeom prst="ellipse">
                <a:avLst/>
              </a:prstGeom>
              <a:solidFill>
                <a:srgbClr val="E06665"/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" name="Shape 340"/>
              <p:cNvSpPr txBox="1"/>
              <p:nvPr/>
            </p:nvSpPr>
            <p:spPr>
              <a:xfrm>
                <a:off x="2362178" y="1734948"/>
                <a:ext cx="1596900" cy="71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algn="ctr"/>
                <a:r>
                  <a:rPr lang="en-US" sz="900" b="1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Create the Algorithm</a:t>
                </a:r>
                <a:endParaRPr lang="en-US" sz="900" b="1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algn="ctr"/>
                <a:r>
                  <a:rPr lang="en-US" sz="900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Create an algorithm using sentimental analysis to evaluate reviews</a:t>
                </a:r>
                <a:endParaRPr lang="en" sz="900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7" name="Shape 341"/>
            <p:cNvGrpSpPr/>
            <p:nvPr/>
          </p:nvGrpSpPr>
          <p:grpSpPr>
            <a:xfrm>
              <a:off x="5129579" y="872788"/>
              <a:ext cx="1631755" cy="977482"/>
              <a:chOff x="4195161" y="1482388"/>
              <a:chExt cx="1631755" cy="977482"/>
            </a:xfrm>
          </p:grpSpPr>
          <p:sp>
            <p:nvSpPr>
              <p:cNvPr id="11" name="Shape 342"/>
              <p:cNvSpPr/>
              <p:nvPr/>
            </p:nvSpPr>
            <p:spPr>
              <a:xfrm>
                <a:off x="4829222" y="1482388"/>
                <a:ext cx="225600" cy="225600"/>
              </a:xfrm>
              <a:prstGeom prst="ellipse">
                <a:avLst/>
              </a:prstGeom>
              <a:solidFill>
                <a:srgbClr val="E06665"/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" name="Shape 343"/>
              <p:cNvSpPr txBox="1"/>
              <p:nvPr/>
            </p:nvSpPr>
            <p:spPr>
              <a:xfrm>
                <a:off x="4195161" y="1741070"/>
                <a:ext cx="1631755" cy="71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algn="ctr"/>
                <a:r>
                  <a:rPr lang="en-US" sz="900" b="1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Create User Interface</a:t>
                </a:r>
                <a:endParaRPr lang="en-US" sz="900" b="1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algn="ctr"/>
                <a:r>
                  <a:rPr lang="en-US" sz="900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Create an easy, enjoyable application experience for users</a:t>
                </a:r>
                <a:endParaRPr lang="en" sz="900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8" name="Shape 344"/>
            <p:cNvGrpSpPr/>
            <p:nvPr/>
          </p:nvGrpSpPr>
          <p:grpSpPr>
            <a:xfrm>
              <a:off x="6904526" y="862805"/>
              <a:ext cx="1596900" cy="981343"/>
              <a:chOff x="5772201" y="1472405"/>
              <a:chExt cx="1596900" cy="981343"/>
            </a:xfrm>
          </p:grpSpPr>
          <p:sp>
            <p:nvSpPr>
              <p:cNvPr id="9" name="Shape 345"/>
              <p:cNvSpPr/>
              <p:nvPr/>
            </p:nvSpPr>
            <p:spPr>
              <a:xfrm>
                <a:off x="6345051" y="1472405"/>
                <a:ext cx="225600" cy="225599"/>
              </a:xfrm>
              <a:prstGeom prst="ellipse">
                <a:avLst/>
              </a:prstGeom>
              <a:solidFill>
                <a:srgbClr val="E06665"/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 sz="1800" b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" name="Shape 346"/>
              <p:cNvSpPr txBox="1"/>
              <p:nvPr/>
            </p:nvSpPr>
            <p:spPr>
              <a:xfrm>
                <a:off x="5772201" y="1734948"/>
                <a:ext cx="1596900" cy="71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algn="ctr"/>
                <a:r>
                  <a:rPr lang="en-US" sz="900" b="1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Present App</a:t>
                </a:r>
                <a:endParaRPr lang="en-US" sz="900" b="1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algn="ctr"/>
                <a:r>
                  <a:rPr lang="en-US" sz="900" dirty="0" smtClean="0">
                    <a:solidFill>
                      <a:srgbClr val="59595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Present project to IEOR 135 class and receive feedback</a:t>
                </a:r>
                <a:endParaRPr lang="en" sz="900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algn="ctr"/>
                <a:endParaRPr sz="900" dirty="0">
                  <a:solidFill>
                    <a:srgbClr val="59595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159" y="1216641"/>
            <a:ext cx="3218455" cy="1403604"/>
          </a:xfrm>
          <a:prstGeom prst="rect">
            <a:avLst/>
          </a:prstGeom>
        </p:spPr>
      </p:pic>
      <p:sp>
        <p:nvSpPr>
          <p:cNvPr id="23" name="Shape 369"/>
          <p:cNvSpPr txBox="1">
            <a:spLocks/>
          </p:cNvSpPr>
          <p:nvPr/>
        </p:nvSpPr>
        <p:spPr>
          <a:xfrm>
            <a:off x="530621" y="925893"/>
            <a:ext cx="4241796" cy="198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  <a:defRPr sz="1200" b="0" i="0" u="none" strike="noStrike" cap="none">
                <a:solidFill>
                  <a:schemeClr val="tx2">
                    <a:lumMod val="10000"/>
                  </a:schemeClr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b="1" smtClean="0">
                <a:solidFill>
                  <a:srgbClr val="E06665"/>
                </a:solidFill>
              </a:rPr>
              <a:t>“What should I eat?”</a:t>
            </a:r>
            <a:endParaRPr lang="en" sz="1400" b="1">
              <a:solidFill>
                <a:srgbClr val="E06665"/>
              </a:solidFill>
            </a:endParaRPr>
          </a:p>
          <a:p>
            <a:endParaRPr lang="en">
              <a:latin typeface="Montserrat Light" charset="0"/>
              <a:ea typeface="Montserrat Light" charset="0"/>
              <a:cs typeface="Montserrat Light" charset="0"/>
            </a:endParaRPr>
          </a:p>
          <a:p>
            <a:r>
              <a:rPr lang="en-US" smtClean="0">
                <a:solidFill>
                  <a:schemeClr val="bg1">
                    <a:lumMod val="5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For the past couple of weeks, our team has met regularly to create an application to solve our dilemma of deciding what to eat at restaurants</a:t>
            </a:r>
            <a:endParaRPr lang="en">
              <a:solidFill>
                <a:schemeClr val="bg1">
                  <a:lumMod val="50000"/>
                </a:schemeClr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522601" y="469071"/>
            <a:ext cx="24352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chemeClr val="bg1">
                    <a:lumMod val="6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Project Approach</a:t>
            </a:r>
            <a:endParaRPr lang="en-US" sz="2000">
              <a:solidFill>
                <a:schemeClr val="bg1">
                  <a:lumMod val="65000"/>
                </a:schemeClr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753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698" y="2154572"/>
            <a:ext cx="1195541" cy="119554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442" y="2210852"/>
            <a:ext cx="1133607" cy="113360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019" y="2210852"/>
            <a:ext cx="1094774" cy="1094774"/>
          </a:xfrm>
          <a:prstGeom prst="rect">
            <a:avLst/>
          </a:prstGeom>
        </p:spPr>
      </p:pic>
      <p:cxnSp>
        <p:nvCxnSpPr>
          <p:cNvPr id="28" name="Shape 1161"/>
          <p:cNvCxnSpPr/>
          <p:nvPr/>
        </p:nvCxnSpPr>
        <p:spPr>
          <a:xfrm>
            <a:off x="551201" y="968759"/>
            <a:ext cx="417899" cy="0"/>
          </a:xfrm>
          <a:prstGeom prst="straightConnector1">
            <a:avLst/>
          </a:prstGeom>
          <a:noFill/>
          <a:ln w="19050" cap="flat" cmpd="sng">
            <a:solidFill>
              <a:srgbClr val="FF5C5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Shape 323"/>
          <p:cNvSpPr txBox="1"/>
          <p:nvPr/>
        </p:nvSpPr>
        <p:spPr>
          <a:xfrm>
            <a:off x="417516" y="453111"/>
            <a:ext cx="3313976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500" b="1" dirty="0" smtClean="0">
                <a:solidFill>
                  <a:srgbClr val="FF5C55"/>
                </a:solidFill>
                <a:latin typeface="Montserrat"/>
                <a:ea typeface="Montserrat"/>
                <a:cs typeface="Montserrat"/>
                <a:sym typeface="Montserrat"/>
              </a:rPr>
              <a:t>Data Collection: Our Approach</a:t>
            </a:r>
            <a:endParaRPr lang="en" sz="1500" b="1" dirty="0">
              <a:solidFill>
                <a:srgbClr val="FF5C5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" name="Shape 1149"/>
          <p:cNvSpPr/>
          <p:nvPr/>
        </p:nvSpPr>
        <p:spPr>
          <a:xfrm>
            <a:off x="505493" y="3818056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Spent months collecting and researching menu items for specific restaurants </a:t>
            </a:r>
            <a:endParaRPr lang="en-US" sz="1200" b="1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" name="Shape 1149"/>
          <p:cNvSpPr/>
          <p:nvPr/>
        </p:nvSpPr>
        <p:spPr>
          <a:xfrm>
            <a:off x="3243401" y="3818056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Gathering data through web-scraping techniques such as HTML parsing</a:t>
            </a:r>
            <a:endParaRPr lang="en-US" sz="1200" b="1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Shape 1149"/>
          <p:cNvSpPr/>
          <p:nvPr/>
        </p:nvSpPr>
        <p:spPr>
          <a:xfrm>
            <a:off x="6052118" y="3826590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Cleaned data to produce a CSV file that can be parsed and analyzed with our function</a:t>
            </a:r>
            <a:endParaRPr lang="en-US" sz="1200" b="1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" name="Shape 1149"/>
          <p:cNvSpPr/>
          <p:nvPr/>
        </p:nvSpPr>
        <p:spPr>
          <a:xfrm>
            <a:off x="335500" y="1384782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800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Data Collecting</a:t>
            </a:r>
            <a:endParaRPr lang="en-US" sz="1800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" name="Shape 1149"/>
          <p:cNvSpPr/>
          <p:nvPr/>
        </p:nvSpPr>
        <p:spPr>
          <a:xfrm>
            <a:off x="5924035" y="1384782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800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Data Organization</a:t>
            </a:r>
            <a:endParaRPr lang="en-US" sz="1800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" name="Shape 1149"/>
          <p:cNvSpPr/>
          <p:nvPr/>
        </p:nvSpPr>
        <p:spPr>
          <a:xfrm>
            <a:off x="3110352" y="1384782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800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Web Scraping</a:t>
            </a:r>
            <a:endParaRPr lang="en-US" sz="1800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" name="Shape 1154"/>
          <p:cNvCxnSpPr/>
          <p:nvPr/>
        </p:nvCxnSpPr>
        <p:spPr>
          <a:xfrm>
            <a:off x="633577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Shape 1154"/>
          <p:cNvCxnSpPr/>
          <p:nvPr/>
        </p:nvCxnSpPr>
        <p:spPr>
          <a:xfrm>
            <a:off x="3380064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Shape 1154"/>
          <p:cNvCxnSpPr/>
          <p:nvPr/>
        </p:nvCxnSpPr>
        <p:spPr>
          <a:xfrm>
            <a:off x="6120537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5894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hape 1154"/>
          <p:cNvCxnSpPr/>
          <p:nvPr/>
        </p:nvCxnSpPr>
        <p:spPr>
          <a:xfrm>
            <a:off x="633577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Shape 1154"/>
          <p:cNvCxnSpPr/>
          <p:nvPr/>
        </p:nvCxnSpPr>
        <p:spPr>
          <a:xfrm>
            <a:off x="3380064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Shape 1154"/>
          <p:cNvCxnSpPr/>
          <p:nvPr/>
        </p:nvCxnSpPr>
        <p:spPr>
          <a:xfrm>
            <a:off x="6120537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Shape 1161"/>
          <p:cNvCxnSpPr/>
          <p:nvPr/>
        </p:nvCxnSpPr>
        <p:spPr>
          <a:xfrm>
            <a:off x="551201" y="968759"/>
            <a:ext cx="417899" cy="0"/>
          </a:xfrm>
          <a:prstGeom prst="straightConnector1">
            <a:avLst/>
          </a:prstGeom>
          <a:noFill/>
          <a:ln w="19050" cap="flat" cmpd="sng">
            <a:solidFill>
              <a:srgbClr val="FF5C5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Shape 323"/>
          <p:cNvSpPr txBox="1"/>
          <p:nvPr/>
        </p:nvSpPr>
        <p:spPr>
          <a:xfrm>
            <a:off x="417516" y="453111"/>
            <a:ext cx="3313976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500" b="1" dirty="0" smtClean="0">
                <a:solidFill>
                  <a:srgbClr val="FF5C55"/>
                </a:solidFill>
                <a:latin typeface="Montserrat"/>
                <a:ea typeface="Montserrat"/>
                <a:cs typeface="Montserrat"/>
                <a:sym typeface="Montserrat"/>
              </a:rPr>
              <a:t>Creating the Algorithm</a:t>
            </a:r>
            <a:endParaRPr lang="en" sz="1500" b="1" dirty="0">
              <a:solidFill>
                <a:srgbClr val="FF5C5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" name="Shape 1149"/>
          <p:cNvSpPr/>
          <p:nvPr/>
        </p:nvSpPr>
        <p:spPr>
          <a:xfrm>
            <a:off x="505493" y="3818056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Preprocessed words for better hit results</a:t>
            </a:r>
            <a:endParaRPr lang="en-US" sz="1200" b="1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" name="Shape 1149"/>
          <p:cNvSpPr/>
          <p:nvPr/>
        </p:nvSpPr>
        <p:spPr>
          <a:xfrm>
            <a:off x="3243401" y="3818056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Unique hit words allow us to recognize specific menu items being referenced in a review</a:t>
            </a:r>
            <a:endParaRPr lang="en-US" sz="1200" b="1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Shape 1149"/>
          <p:cNvSpPr/>
          <p:nvPr/>
        </p:nvSpPr>
        <p:spPr>
          <a:xfrm>
            <a:off x="6052118" y="3826590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endParaRPr lang="en-US" sz="1200" b="1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" name="Shape 1149"/>
          <p:cNvSpPr/>
          <p:nvPr/>
        </p:nvSpPr>
        <p:spPr>
          <a:xfrm>
            <a:off x="503170" y="1359392"/>
            <a:ext cx="2314713" cy="586117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Cleaning and Lemmatizing Reviews</a:t>
            </a:r>
            <a:endParaRPr lang="en-US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" name="Shape 1149"/>
          <p:cNvSpPr/>
          <p:nvPr/>
        </p:nvSpPr>
        <p:spPr>
          <a:xfrm>
            <a:off x="5924035" y="1384782"/>
            <a:ext cx="2654699" cy="476675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Sentiment Analysis</a:t>
            </a:r>
            <a:endParaRPr lang="en-US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" name="Shape 1149"/>
          <p:cNvSpPr/>
          <p:nvPr/>
        </p:nvSpPr>
        <p:spPr>
          <a:xfrm>
            <a:off x="3110352" y="1384782"/>
            <a:ext cx="2654699" cy="560727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Generating unique hit words and pair matching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417516" y="3289526"/>
            <a:ext cx="452487" cy="433633"/>
            <a:chOff x="216816" y="2469823"/>
            <a:chExt cx="452487" cy="433633"/>
          </a:xfrm>
        </p:grpSpPr>
        <p:sp>
          <p:nvSpPr>
            <p:cNvPr id="37" name="Oval 36"/>
            <p:cNvSpPr/>
            <p:nvPr/>
          </p:nvSpPr>
          <p:spPr>
            <a:xfrm>
              <a:off x="216816" y="2469823"/>
              <a:ext cx="452487" cy="433633"/>
            </a:xfrm>
            <a:prstGeom prst="ellipse">
              <a:avLst/>
            </a:prstGeom>
            <a:noFill/>
            <a:ln>
              <a:solidFill>
                <a:schemeClr val="bg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02470" y="2549602"/>
              <a:ext cx="333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bg1">
                      <a:lumMod val="65000"/>
                    </a:schemeClr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1.</a:t>
              </a:r>
              <a:endParaRPr lang="en-US">
                <a:solidFill>
                  <a:schemeClr val="bg1">
                    <a:lumMod val="6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091915" y="3289525"/>
            <a:ext cx="452487" cy="433633"/>
            <a:chOff x="216816" y="2469823"/>
            <a:chExt cx="452487" cy="433633"/>
          </a:xfrm>
        </p:grpSpPr>
        <p:sp>
          <p:nvSpPr>
            <p:cNvPr id="40" name="Oval 39"/>
            <p:cNvSpPr/>
            <p:nvPr/>
          </p:nvSpPr>
          <p:spPr>
            <a:xfrm>
              <a:off x="216816" y="2469823"/>
              <a:ext cx="452487" cy="433633"/>
            </a:xfrm>
            <a:prstGeom prst="ellipse">
              <a:avLst/>
            </a:prstGeom>
            <a:noFill/>
            <a:ln>
              <a:solidFill>
                <a:schemeClr val="bg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02470" y="2549602"/>
              <a:ext cx="3305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bg1">
                      <a:lumMod val="65000"/>
                    </a:schemeClr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2</a:t>
              </a:r>
              <a:r>
                <a:rPr lang="en-US" smtClean="0">
                  <a:solidFill>
                    <a:schemeClr val="bg1">
                      <a:lumMod val="65000"/>
                    </a:schemeClr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.</a:t>
              </a:r>
              <a:endParaRPr lang="en-US">
                <a:solidFill>
                  <a:schemeClr val="bg1">
                    <a:lumMod val="6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047131" y="3342979"/>
            <a:ext cx="452487" cy="433633"/>
            <a:chOff x="216816" y="2469823"/>
            <a:chExt cx="452487" cy="433633"/>
          </a:xfrm>
        </p:grpSpPr>
        <p:sp>
          <p:nvSpPr>
            <p:cNvPr id="43" name="Oval 42"/>
            <p:cNvSpPr/>
            <p:nvPr/>
          </p:nvSpPr>
          <p:spPr>
            <a:xfrm>
              <a:off x="216816" y="2469823"/>
              <a:ext cx="452487" cy="433633"/>
            </a:xfrm>
            <a:prstGeom prst="ellipse">
              <a:avLst/>
            </a:prstGeom>
            <a:noFill/>
            <a:ln>
              <a:solidFill>
                <a:schemeClr val="bg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02470" y="2549602"/>
              <a:ext cx="3305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bg1">
                      <a:lumMod val="65000"/>
                    </a:schemeClr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3</a:t>
              </a:r>
              <a:r>
                <a:rPr lang="en-US" smtClean="0">
                  <a:solidFill>
                    <a:schemeClr val="bg1">
                      <a:lumMod val="65000"/>
                    </a:schemeClr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.</a:t>
              </a:r>
              <a:endParaRPr lang="en-US">
                <a:solidFill>
                  <a:schemeClr val="bg1">
                    <a:lumMod val="6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endParaRPr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4865914" y="404948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49" name="Shape 1149"/>
          <p:cNvSpPr/>
          <p:nvPr/>
        </p:nvSpPr>
        <p:spPr>
          <a:xfrm>
            <a:off x="6132785" y="3761604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Analyzed sentiment value for specific sentences and properly scaled it</a:t>
            </a:r>
            <a:endParaRPr lang="en-US" sz="1200" b="1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4454" y="2273230"/>
            <a:ext cx="1069749" cy="1069749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250" y="2286000"/>
            <a:ext cx="1003525" cy="1003525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698" y="2083114"/>
            <a:ext cx="1038207" cy="103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830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hape 1161"/>
          <p:cNvCxnSpPr/>
          <p:nvPr/>
        </p:nvCxnSpPr>
        <p:spPr>
          <a:xfrm>
            <a:off x="551201" y="968759"/>
            <a:ext cx="417899" cy="0"/>
          </a:xfrm>
          <a:prstGeom prst="straightConnector1">
            <a:avLst/>
          </a:prstGeom>
          <a:noFill/>
          <a:ln w="19050" cap="flat" cmpd="sng">
            <a:solidFill>
              <a:srgbClr val="FF5C5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Shape 323"/>
          <p:cNvSpPr txBox="1"/>
          <p:nvPr/>
        </p:nvSpPr>
        <p:spPr>
          <a:xfrm>
            <a:off x="417516" y="453111"/>
            <a:ext cx="4306884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500" b="1" smtClean="0">
                <a:solidFill>
                  <a:srgbClr val="FF5C55"/>
                </a:solidFill>
                <a:latin typeface="Montserrat"/>
                <a:ea typeface="Montserrat"/>
                <a:cs typeface="Montserrat"/>
                <a:sym typeface="Montserrat"/>
              </a:rPr>
              <a:t>Creating the Application/User Interface</a:t>
            </a:r>
            <a:endParaRPr lang="en" sz="1500" b="1" dirty="0">
              <a:solidFill>
                <a:srgbClr val="FF5C5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Shape 1149"/>
          <p:cNvSpPr/>
          <p:nvPr/>
        </p:nvSpPr>
        <p:spPr>
          <a:xfrm>
            <a:off x="6052118" y="3826590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endParaRPr lang="en-US" sz="1200" b="1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865914" y="404948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4" r="21502"/>
          <a:stretch/>
        </p:blipFill>
        <p:spPr>
          <a:xfrm>
            <a:off x="897925" y="2197190"/>
            <a:ext cx="1869833" cy="14629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1" r="11488" b="18585"/>
          <a:stretch/>
        </p:blipFill>
        <p:spPr>
          <a:xfrm>
            <a:off x="3449951" y="2214955"/>
            <a:ext cx="2098440" cy="13069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1" r="8681" b="24834"/>
          <a:stretch/>
        </p:blipFill>
        <p:spPr>
          <a:xfrm>
            <a:off x="6509657" y="2148743"/>
            <a:ext cx="2121682" cy="11912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0150" y="1202308"/>
            <a:ext cx="7784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>
                    <a:lumMod val="6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We wanted to make our application to be simple and easily used by anybody.</a:t>
            </a:r>
            <a:endParaRPr lang="en-US">
              <a:solidFill>
                <a:schemeClr val="bg1">
                  <a:lumMod val="65000"/>
                </a:schemeClr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417516" y="1526816"/>
            <a:ext cx="452487" cy="433633"/>
            <a:chOff x="216816" y="2469823"/>
            <a:chExt cx="452487" cy="433633"/>
          </a:xfrm>
        </p:grpSpPr>
        <p:sp>
          <p:nvSpPr>
            <p:cNvPr id="47" name="Oval 46"/>
            <p:cNvSpPr/>
            <p:nvPr/>
          </p:nvSpPr>
          <p:spPr>
            <a:xfrm>
              <a:off x="216816" y="2469823"/>
              <a:ext cx="452487" cy="433633"/>
            </a:xfrm>
            <a:prstGeom prst="ellipse">
              <a:avLst/>
            </a:prstGeom>
            <a:noFill/>
            <a:ln>
              <a:solidFill>
                <a:schemeClr val="bg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02470" y="2549602"/>
              <a:ext cx="333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bg1">
                      <a:lumMod val="65000"/>
                    </a:schemeClr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1.</a:t>
              </a:r>
              <a:endParaRPr lang="en-US">
                <a:solidFill>
                  <a:schemeClr val="bg1">
                    <a:lumMod val="6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3059371" y="1538766"/>
            <a:ext cx="452487" cy="433633"/>
            <a:chOff x="216816" y="2469823"/>
            <a:chExt cx="452487" cy="433633"/>
          </a:xfrm>
        </p:grpSpPr>
        <p:sp>
          <p:nvSpPr>
            <p:cNvPr id="51" name="Oval 50"/>
            <p:cNvSpPr/>
            <p:nvPr/>
          </p:nvSpPr>
          <p:spPr>
            <a:xfrm>
              <a:off x="216816" y="2469823"/>
              <a:ext cx="452487" cy="433633"/>
            </a:xfrm>
            <a:prstGeom prst="ellipse">
              <a:avLst/>
            </a:prstGeom>
            <a:noFill/>
            <a:ln>
              <a:solidFill>
                <a:schemeClr val="bg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02470" y="2549602"/>
              <a:ext cx="3305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bg1">
                      <a:lumMod val="65000"/>
                    </a:schemeClr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2</a:t>
              </a:r>
              <a:r>
                <a:rPr lang="en-US" smtClean="0">
                  <a:solidFill>
                    <a:schemeClr val="bg1">
                      <a:lumMod val="65000"/>
                    </a:schemeClr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.</a:t>
              </a:r>
              <a:endParaRPr lang="en-US">
                <a:solidFill>
                  <a:schemeClr val="bg1">
                    <a:lumMod val="6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5825874" y="1575071"/>
            <a:ext cx="452487" cy="433633"/>
            <a:chOff x="216816" y="2469823"/>
            <a:chExt cx="452487" cy="433633"/>
          </a:xfrm>
        </p:grpSpPr>
        <p:sp>
          <p:nvSpPr>
            <p:cNvPr id="54" name="Oval 53"/>
            <p:cNvSpPr/>
            <p:nvPr/>
          </p:nvSpPr>
          <p:spPr>
            <a:xfrm>
              <a:off x="216816" y="2469823"/>
              <a:ext cx="452487" cy="433633"/>
            </a:xfrm>
            <a:prstGeom prst="ellipse">
              <a:avLst/>
            </a:prstGeom>
            <a:noFill/>
            <a:ln>
              <a:solidFill>
                <a:schemeClr val="bg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02470" y="2549602"/>
              <a:ext cx="3305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bg1">
                      <a:lumMod val="65000"/>
                    </a:schemeClr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3</a:t>
              </a:r>
              <a:r>
                <a:rPr lang="en-US" smtClean="0">
                  <a:solidFill>
                    <a:schemeClr val="bg1">
                      <a:lumMod val="65000"/>
                    </a:schemeClr>
                  </a:solidFill>
                  <a:latin typeface="Montserrat Light" charset="0"/>
                  <a:ea typeface="Montserrat Light" charset="0"/>
                  <a:cs typeface="Montserrat Light" charset="0"/>
                </a:rPr>
                <a:t>.</a:t>
              </a:r>
              <a:endParaRPr lang="en-US">
                <a:solidFill>
                  <a:schemeClr val="bg1">
                    <a:lumMod val="6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endParaRPr>
            </a:p>
          </p:txBody>
        </p:sp>
      </p:grpSp>
      <p:cxnSp>
        <p:nvCxnSpPr>
          <p:cNvPr id="56" name="Shape 1154"/>
          <p:cNvCxnSpPr/>
          <p:nvPr/>
        </p:nvCxnSpPr>
        <p:spPr>
          <a:xfrm>
            <a:off x="633577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Shape 1154"/>
          <p:cNvCxnSpPr/>
          <p:nvPr/>
        </p:nvCxnSpPr>
        <p:spPr>
          <a:xfrm>
            <a:off x="3380064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1154"/>
          <p:cNvCxnSpPr/>
          <p:nvPr/>
        </p:nvCxnSpPr>
        <p:spPr>
          <a:xfrm>
            <a:off x="6120537" y="4661976"/>
            <a:ext cx="2398530" cy="0"/>
          </a:xfrm>
          <a:prstGeom prst="straightConnector1">
            <a:avLst/>
          </a:prstGeom>
          <a:noFill/>
          <a:ln w="76200" cap="flat" cmpd="sng">
            <a:solidFill>
              <a:srgbClr val="FF414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Shape 1149"/>
          <p:cNvSpPr/>
          <p:nvPr/>
        </p:nvSpPr>
        <p:spPr>
          <a:xfrm>
            <a:off x="505493" y="3818056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Type in the restaurant of where you are planning to eat</a:t>
            </a:r>
            <a:endParaRPr lang="en-US" sz="1200" b="1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Shape 1149"/>
          <p:cNvSpPr/>
          <p:nvPr/>
        </p:nvSpPr>
        <p:spPr>
          <a:xfrm>
            <a:off x="3243401" y="3818056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The restaurant’s top 10 menu items will be outputted</a:t>
            </a:r>
            <a:endParaRPr lang="en-US" sz="1200" b="1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Shape 1149"/>
          <p:cNvSpPr/>
          <p:nvPr/>
        </p:nvSpPr>
        <p:spPr>
          <a:xfrm>
            <a:off x="6132785" y="3761604"/>
            <a:ext cx="2654699" cy="835386"/>
          </a:xfrm>
          <a:prstGeom prst="rect">
            <a:avLst/>
          </a:prstGeom>
          <a:noFill/>
          <a:ln>
            <a:noFill/>
          </a:ln>
        </p:spPr>
        <p:txBody>
          <a:bodyPr lIns="34275" tIns="89138" rIns="34275" bIns="91425" anchor="t" anchorCtr="0">
            <a:noAutofit/>
          </a:bodyPr>
          <a:lstStyle/>
          <a:p>
            <a:pPr algn="ctr">
              <a:buSzPct val="25000"/>
            </a:pPr>
            <a:r>
              <a:rPr lang="en-US" sz="1200" b="1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Click on the item you are interested to see up to see some reviews associated with that menu item</a:t>
            </a:r>
            <a:endParaRPr lang="en-US" sz="1200" b="1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94841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hape 1161"/>
          <p:cNvCxnSpPr/>
          <p:nvPr/>
        </p:nvCxnSpPr>
        <p:spPr>
          <a:xfrm>
            <a:off x="507946" y="922109"/>
            <a:ext cx="417899" cy="0"/>
          </a:xfrm>
          <a:prstGeom prst="straightConnector1">
            <a:avLst/>
          </a:prstGeom>
          <a:noFill/>
          <a:ln w="19050" cap="flat" cmpd="sng">
            <a:solidFill>
              <a:srgbClr val="FF5C5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Shape 1124"/>
          <p:cNvSpPr/>
          <p:nvPr/>
        </p:nvSpPr>
        <p:spPr>
          <a:xfrm>
            <a:off x="4439428" y="261581"/>
            <a:ext cx="4434480" cy="4600849"/>
          </a:xfrm>
          <a:prstGeom prst="rect">
            <a:avLst/>
          </a:prstGeom>
          <a:solidFill>
            <a:srgbClr val="E06665"/>
          </a:solidFill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ctr"/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hape 323"/>
          <p:cNvSpPr txBox="1"/>
          <p:nvPr/>
        </p:nvSpPr>
        <p:spPr>
          <a:xfrm>
            <a:off x="4775100" y="484927"/>
            <a:ext cx="3313976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500" b="1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What we learned</a:t>
            </a:r>
            <a:endParaRPr lang="en" sz="15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Shape 323"/>
          <p:cNvSpPr txBox="1"/>
          <p:nvPr/>
        </p:nvSpPr>
        <p:spPr>
          <a:xfrm>
            <a:off x="379240" y="528509"/>
            <a:ext cx="3313976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500" b="1" dirty="0" smtClean="0">
                <a:solidFill>
                  <a:srgbClr val="FF5C55"/>
                </a:solidFill>
                <a:latin typeface="Montserrat"/>
                <a:ea typeface="Montserrat"/>
                <a:cs typeface="Montserrat"/>
                <a:sym typeface="Montserrat"/>
              </a:rPr>
              <a:t>What we expected</a:t>
            </a:r>
            <a:endParaRPr lang="en" sz="1500" b="1" dirty="0">
              <a:solidFill>
                <a:srgbClr val="FF5C5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Shape 1128"/>
          <p:cNvSpPr/>
          <p:nvPr/>
        </p:nvSpPr>
        <p:spPr>
          <a:xfrm rot="5400000">
            <a:off x="4988456" y="1444623"/>
            <a:ext cx="304093" cy="231828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004F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Shape 1128"/>
          <p:cNvSpPr/>
          <p:nvPr/>
        </p:nvSpPr>
        <p:spPr>
          <a:xfrm rot="5400000">
            <a:off x="564848" y="1491708"/>
            <a:ext cx="304093" cy="209096"/>
          </a:xfrm>
          <a:prstGeom prst="triangle">
            <a:avLst>
              <a:gd name="adj" fmla="val 50000"/>
            </a:avLst>
          </a:prstGeom>
          <a:solidFill>
            <a:srgbClr val="E0666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ln w="0"/>
              <a:solidFill>
                <a:srgbClr val="E0666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Shape 1128"/>
          <p:cNvSpPr/>
          <p:nvPr/>
        </p:nvSpPr>
        <p:spPr>
          <a:xfrm rot="5400000">
            <a:off x="564847" y="2609505"/>
            <a:ext cx="304093" cy="209096"/>
          </a:xfrm>
          <a:prstGeom prst="triangle">
            <a:avLst>
              <a:gd name="adj" fmla="val 50000"/>
            </a:avLst>
          </a:prstGeom>
          <a:solidFill>
            <a:srgbClr val="E0666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ln w="0"/>
              <a:solidFill>
                <a:srgbClr val="E0666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Shape 1128"/>
          <p:cNvSpPr/>
          <p:nvPr/>
        </p:nvSpPr>
        <p:spPr>
          <a:xfrm rot="5400000">
            <a:off x="564847" y="3785030"/>
            <a:ext cx="304093" cy="209096"/>
          </a:xfrm>
          <a:prstGeom prst="triangle">
            <a:avLst>
              <a:gd name="adj" fmla="val 50000"/>
            </a:avLst>
          </a:prstGeom>
          <a:solidFill>
            <a:srgbClr val="E0666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ln w="0"/>
              <a:solidFill>
                <a:srgbClr val="E0666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49704" y="2298571"/>
            <a:ext cx="31459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Expected actual algorithm and implementation of NLP to be the most challenging part of the problem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56417" y="1198521"/>
            <a:ext cx="31459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Data collection was challenging and tedious and took the majority of the time when working on the project</a:t>
            </a:r>
            <a:endParaRPr lang="en-US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252812" y="2389046"/>
            <a:ext cx="32805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Our algorithm doesn’t work as effectively when working with restaurants with poorly documented menu </a:t>
            </a:r>
            <a:r>
              <a:rPr lang="en-US" dirty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items but works well otherwise</a:t>
            </a:r>
            <a:endParaRPr lang="en-US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1" name="Shape 1128"/>
          <p:cNvSpPr/>
          <p:nvPr/>
        </p:nvSpPr>
        <p:spPr>
          <a:xfrm rot="5400000">
            <a:off x="4957362" y="2674341"/>
            <a:ext cx="304093" cy="209096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004F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Shape 1128"/>
          <p:cNvSpPr/>
          <p:nvPr/>
        </p:nvSpPr>
        <p:spPr>
          <a:xfrm rot="5400000">
            <a:off x="4990448" y="3785031"/>
            <a:ext cx="304093" cy="209096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004F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00598" y="3649990"/>
            <a:ext cx="309547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Create a web app with </a:t>
            </a:r>
            <a:r>
              <a:rPr lang="en-US" smtClean="0">
                <a:solidFill>
                  <a:schemeClr val="bg1">
                    <a:lumMod val="5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an interactive user-friendly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interface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252812" y="3663147"/>
            <a:ext cx="32805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We learned a lot about web development as none of us had any previous experience</a:t>
            </a:r>
            <a:endParaRPr lang="en-US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71600" y="39116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877935" y="1334646"/>
            <a:ext cx="309547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Include user-uploaded photos, menu items, and reviews </a:t>
            </a:r>
            <a:r>
              <a:rPr lang="en-US" smtClean="0">
                <a:solidFill>
                  <a:schemeClr val="bg1">
                    <a:lumMod val="5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for each restaurant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35" name="Shape 1161"/>
          <p:cNvCxnSpPr/>
          <p:nvPr/>
        </p:nvCxnSpPr>
        <p:spPr>
          <a:xfrm>
            <a:off x="4931554" y="878527"/>
            <a:ext cx="417899" cy="0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49094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in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981</TotalTime>
  <Words>605</Words>
  <Application>Microsoft Macintosh PowerPoint</Application>
  <PresentationFormat>On-screen Show (16:9)</PresentationFormat>
  <Paragraphs>77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Montserrat</vt:lpstr>
      <vt:lpstr>Montserrat Light</vt:lpstr>
      <vt:lpstr>Montserrat SemiBold</vt:lpstr>
      <vt:lpstr>Raleway</vt:lpstr>
      <vt:lpstr>Marina template</vt:lpstr>
      <vt:lpstr>WHAT TO EAT ORDERING MADE EASY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TO EAT ORDERING MADE EASY</dc:title>
  <cp:lastModifiedBy>Mike Wang</cp:lastModifiedBy>
  <cp:revision>34</cp:revision>
  <dcterms:modified xsi:type="dcterms:W3CDTF">2018-05-05T05:50:24Z</dcterms:modified>
</cp:coreProperties>
</file>